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Metadata/LabelInfo.xml" ContentType="application/vnd.ms-office.classificationlabel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42" r:id="rId2"/>
    <p:sldId id="335" r:id="rId3"/>
    <p:sldId id="343" r:id="rId4"/>
    <p:sldId id="356" r:id="rId5"/>
    <p:sldId id="346" r:id="rId6"/>
    <p:sldId id="347" r:id="rId7"/>
    <p:sldId id="348" r:id="rId8"/>
    <p:sldId id="349" r:id="rId9"/>
    <p:sldId id="357" r:id="rId10"/>
    <p:sldId id="351" r:id="rId11"/>
    <p:sldId id="354" r:id="rId12"/>
    <p:sldId id="350" r:id="rId13"/>
    <p:sldId id="352" r:id="rId14"/>
    <p:sldId id="359" r:id="rId15"/>
    <p:sldId id="353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EE8668-7965-4735-9063-AEB1501ED030}" v="1" dt="2026-07-24T19:02:16.50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6301" autoAdjust="0"/>
  </p:normalViewPr>
  <p:slideViewPr>
    <p:cSldViewPr snapToGrid="0">
      <p:cViewPr varScale="1">
        <p:scale>
          <a:sx n="25" d="100"/>
          <a:sy n="25" d="100"/>
        </p:scale>
        <p:origin x="874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B55149-84F4-F01B-D986-2DDAFB546E87}"/>
              </a:ext>
            </a:extLst>
          </p:cNvPr>
          <p:cNvSpPr txBox="1"/>
          <p:nvPr userDrawn="1"/>
        </p:nvSpPr>
        <p:spPr>
          <a:xfrm>
            <a:off x="6970059" y="12553357"/>
            <a:ext cx="1438387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OPSEC10928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hf hdr="0" ftr="0" dt="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996004"/>
            <a:ext cx="19594513" cy="2788767"/>
          </a:xfrm>
        </p:spPr>
        <p:txBody>
          <a:bodyPr/>
          <a:lstStyle/>
          <a:p>
            <a:r>
              <a:rPr lang="en-US" dirty="0"/>
              <a:t>Edward Louis, Gregory Mocko, Evan Taylor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603964"/>
            <a:ext cx="19604183" cy="1857155"/>
          </a:xfrm>
        </p:spPr>
        <p:txBody>
          <a:bodyPr/>
          <a:lstStyle/>
          <a:p>
            <a:r>
              <a:rPr lang="en-US" dirty="0"/>
              <a:t>A Method for Evaluating System Robustness in Stochastic, High-Dimensional, Multi-Failure Mode Models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9C95F99-1D65-87D4-0EF5-ED7870F9CA50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OPSEC10928</a:t>
            </a:r>
          </a:p>
        </p:txBody>
      </p:sp>
    </p:spTree>
    <p:extLst>
      <p:ext uri="{BB962C8B-B14F-4D97-AF65-F5344CB8AC3E}">
        <p14:creationId xmlns:p14="http://schemas.microsoft.com/office/powerpoint/2010/main" val="123760649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50CC70-B801-BADB-A389-48821BF285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20379" y="2096086"/>
            <a:ext cx="12323298" cy="6272194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Compare models of dissimilar ground vehicles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Wheeled and tracked vehicles require different models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Modeling additional failure modes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How to extend models to consider rare “edge case” failures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Find ways to reduce cost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MC is already a slow algorithm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This method adds 2</a:t>
            </a:r>
            <a:r>
              <a:rPr kumimoji="0" lang="en-US" sz="36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function calls on top of MC sim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Stores 2</a:t>
            </a:r>
            <a:r>
              <a:rPr kumimoji="0" lang="en-US" sz="36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nm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additional variables (2</a:t>
            </a:r>
            <a:r>
              <a:rPr kumimoji="0" lang="en-US" sz="3600" b="0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 variables per MC run)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AD8D5-3747-9F2F-7CA1-70D49885E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 and Future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ABEEE9-23FF-740A-B0B0-37AD5A0C49E3}"/>
              </a:ext>
            </a:extLst>
          </p:cNvPr>
          <p:cNvSpPr txBox="1"/>
          <p:nvPr/>
        </p:nvSpPr>
        <p:spPr>
          <a:xfrm>
            <a:off x="1230924" y="2096086"/>
            <a:ext cx="10589456" cy="72943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failure mode affects shape of failing distributions and output distribution</a:t>
            </a:r>
          </a:p>
          <a:p>
            <a:pPr marL="1028700" marR="0" lvl="1" indent="-5715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Extends to individual failure modes (ex: subset of tip-over failures, subset of traction failures,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etc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)</a:t>
            </a:r>
          </a:p>
          <a:p>
            <a:pPr marL="571500" marR="0" lvl="0" indent="-5715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Design space exploration</a:t>
            </a:r>
          </a:p>
          <a:p>
            <a:pPr marL="1028700" marR="0" lvl="1" indent="-5715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How do “classes” of vehicle fare against different failure modes?</a:t>
            </a:r>
          </a:p>
          <a:p>
            <a:pPr marL="1485900" marR="0" lvl="2" indent="-5715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Ex: different powertrain technologies, different suspension types</a:t>
            </a:r>
          </a:p>
          <a:p>
            <a:pPr marL="1028700" marR="0" lvl="1" indent="-5715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</a:rPr>
              <a:t>Tradespace exploration (multi-objective optimization)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E1E9F7-E2B7-9391-D4C9-0FFDE1ACDC37}"/>
              </a:ext>
            </a:extLst>
          </p:cNvPr>
          <p:cNvGrpSpPr>
            <a:grpSpLocks noChangeAspect="1"/>
          </p:cNvGrpSpPr>
          <p:nvPr/>
        </p:nvGrpSpPr>
        <p:grpSpPr>
          <a:xfrm>
            <a:off x="7779814" y="9662604"/>
            <a:ext cx="8824371" cy="2922305"/>
            <a:chOff x="7727416" y="5553051"/>
            <a:chExt cx="4868622" cy="1612308"/>
          </a:xfrm>
        </p:grpSpPr>
        <p:pic>
          <p:nvPicPr>
            <p:cNvPr id="7" name="Picture 6" descr="A military vehicle with a black background&#10;&#10;AI-generated content may be incorrect.">
              <a:extLst>
                <a:ext uri="{FF2B5EF4-FFF2-40B4-BE49-F238E27FC236}">
                  <a16:creationId xmlns:a16="http://schemas.microsoft.com/office/drawing/2014/main" id="{4DA103FD-8EF9-0A5A-ECE9-94FEE7AF1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57221" y="5553051"/>
              <a:ext cx="2338817" cy="1612308"/>
            </a:xfrm>
            <a:prstGeom prst="rect">
              <a:avLst/>
            </a:prstGeom>
          </p:spPr>
        </p:pic>
        <p:pic>
          <p:nvPicPr>
            <p:cNvPr id="8" name="Picture 7" descr="A military vehicle with a black background&#10;&#10;AI-generated content may be incorrect.">
              <a:extLst>
                <a:ext uri="{FF2B5EF4-FFF2-40B4-BE49-F238E27FC236}">
                  <a16:creationId xmlns:a16="http://schemas.microsoft.com/office/drawing/2014/main" id="{00CC244D-184E-3E44-4FD3-DD188929B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27416" y="5631013"/>
              <a:ext cx="2529805" cy="147153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337CCA7-13B0-F009-DA61-95EA97C7EF17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9867721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4E9F96-DA43-51CD-72EA-F631E98852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8567057" cy="5458287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8 objectives based on Gradeability and Dash Speed US Army TOP documents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Stochastic model evaluates robustness to several failure modes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4 design variables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5000 solutions generated using SREC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Find solutions using multi-objective optimization techniques (Pareto relaxation and preference filtering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D683C-24CA-AEF3-C766-29D86F649C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Multi-Objective GV Design with SREC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700D92-949C-68E0-65BA-64ABC8BEF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702" y="7938207"/>
            <a:ext cx="17864595" cy="466745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D9F941B-5754-BCE3-F870-1FE2464E3E63}"/>
              </a:ext>
            </a:extLst>
          </p:cNvPr>
          <p:cNvSpPr txBox="1">
            <a:spLocks/>
          </p:cNvSpPr>
          <p:nvPr/>
        </p:nvSpPr>
        <p:spPr>
          <a:xfrm>
            <a:off x="12453256" y="2479920"/>
            <a:ext cx="10210800" cy="7121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Trade Gothic Next" panose="020B0503040303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Trade Gothic Next" panose="020B0503040303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Trade Gothic Next" panose="020B0503040303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Trade Gothic Next" panose="020B0503040303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Trade Gothic Next" panose="020B0503040303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Four test cases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 levels of fidelity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 operational focuses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Off-road oriented vehicle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Gradeability performance and robustness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On-road oriented vehicle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Acceleration performance and robustness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High fidelity: 7 objective problem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Low fidelity: 3 objective problem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16FD1A-4B7B-EA8F-7AD9-2B7260E347FC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5806286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B726C0-8E6C-DEDF-8F32-97DC40B2C7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9444" y="2448836"/>
            <a:ext cx="8338457" cy="3818364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Populating the design space (DS) with SREC</a:t>
            </a:r>
            <a:endParaRPr lang="en-US" sz="4000" kern="1200" dirty="0">
              <a:solidFill>
                <a:srgbClr val="333333"/>
              </a:solidFill>
              <a:ea typeface="+mn-ea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kern="1200" dirty="0">
                <a:solidFill>
                  <a:srgbClr val="333333"/>
                </a:solidFill>
                <a:ea typeface="+mn-ea"/>
              </a:rPr>
              <a:t>Supports use of SREC in multi-objective design studies</a:t>
            </a:r>
          </a:p>
          <a:p>
            <a:pPr marL="681038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4000" kern="1200" dirty="0">
                <a:solidFill>
                  <a:srgbClr val="333333"/>
                </a:solidFill>
                <a:ea typeface="+mn-ea"/>
              </a:rPr>
              <a:t>Each point in DS is categorized according to FM robustness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ea typeface="+mn-ea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81C66C-ABF0-0BBF-2850-A990B64A22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Stochastic Design Space Exploration</a:t>
            </a:r>
          </a:p>
        </p:txBody>
      </p:sp>
      <p:pic>
        <p:nvPicPr>
          <p:cNvPr id="4" name="Picture 3" descr="A white hexagon with black text&#10;&#10;AI-generated content may be incorrect.">
            <a:extLst>
              <a:ext uri="{FF2B5EF4-FFF2-40B4-BE49-F238E27FC236}">
                <a16:creationId xmlns:a16="http://schemas.microsoft.com/office/drawing/2014/main" id="{D4BB6968-4476-7793-3220-1257778B3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210" y="6067453"/>
            <a:ext cx="7544429" cy="565421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20E39C2-BBD9-BDF4-8F01-E0A405F5D627}"/>
              </a:ext>
            </a:extLst>
          </p:cNvPr>
          <p:cNvGrpSpPr/>
          <p:nvPr/>
        </p:nvGrpSpPr>
        <p:grpSpPr>
          <a:xfrm>
            <a:off x="9308343" y="7333710"/>
            <a:ext cx="6919689" cy="4205242"/>
            <a:chOff x="5626232" y="4301615"/>
            <a:chExt cx="3056951" cy="1878232"/>
          </a:xfrm>
        </p:grpSpPr>
        <p:pic>
          <p:nvPicPr>
            <p:cNvPr id="6" name="Picture 5" descr="A diagram of a design space&#10;&#10;AI-generated content may be incorrect.">
              <a:extLst>
                <a:ext uri="{FF2B5EF4-FFF2-40B4-BE49-F238E27FC236}">
                  <a16:creationId xmlns:a16="http://schemas.microsoft.com/office/drawing/2014/main" id="{2B6FD400-F793-1C0B-EB63-905820612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626232" y="4301615"/>
              <a:ext cx="2951911" cy="173247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9BCD0D7-178E-122E-0973-A77803D20855}"/>
                </a:ext>
              </a:extLst>
            </p:cNvPr>
            <p:cNvSpPr txBox="1"/>
            <p:nvPr/>
          </p:nvSpPr>
          <p:spPr>
            <a:xfrm>
              <a:off x="5878738" y="5973649"/>
              <a:ext cx="2804445" cy="206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Sample a point, interpolate to find sample’s </a:t>
              </a:r>
              <a:r>
                <a:rPr lang="en-US" sz="2400" i="1" dirty="0">
                  <a:latin typeface="Symbol" panose="05050102010706020507" pitchFamily="18" charset="2"/>
                </a:rPr>
                <a:t>s</a:t>
              </a:r>
              <a:r>
                <a:rPr lang="en-US" sz="2400" i="1" baseline="30000" dirty="0"/>
                <a:t>2</a:t>
              </a:r>
              <a:endParaRPr lang="en-US" sz="24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45FAF3C-1A94-654C-9260-A1445249E346}"/>
              </a:ext>
            </a:extLst>
          </p:cNvPr>
          <p:cNvGrpSpPr/>
          <p:nvPr/>
        </p:nvGrpSpPr>
        <p:grpSpPr>
          <a:xfrm>
            <a:off x="16228032" y="6622219"/>
            <a:ext cx="7845815" cy="5683032"/>
            <a:chOff x="8682040" y="4216215"/>
            <a:chExt cx="3466091" cy="253827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ED59EA2-3A63-459F-3A39-4A4CF634F4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5783" y="5447170"/>
              <a:ext cx="2332348" cy="130731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4300606-D2D4-D2B6-6728-5674A38EFB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2040" y="4426834"/>
              <a:ext cx="2332348" cy="134045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8517B1-32A7-C2B5-D7CB-ACD2982EBB18}"/>
                </a:ext>
              </a:extLst>
            </p:cNvPr>
            <p:cNvSpPr txBox="1"/>
            <p:nvPr/>
          </p:nvSpPr>
          <p:spPr>
            <a:xfrm>
              <a:off x="10796043" y="4216215"/>
              <a:ext cx="1352088" cy="5361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Construct input PDF and apply SREC at sampled point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D18D1D4-FABA-9993-040E-DE4CC20BAF43}"/>
              </a:ext>
            </a:extLst>
          </p:cNvPr>
          <p:cNvSpPr txBox="1"/>
          <p:nvPr/>
        </p:nvSpPr>
        <p:spPr>
          <a:xfrm>
            <a:off x="141833" y="12074419"/>
            <a:ext cx="8763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Populate DS with repeated application of SREC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7951DA-C052-47E0-0690-FFF1C97D026A}"/>
              </a:ext>
            </a:extLst>
          </p:cNvPr>
          <p:cNvGrpSpPr/>
          <p:nvPr/>
        </p:nvGrpSpPr>
        <p:grpSpPr>
          <a:xfrm>
            <a:off x="9515556" y="1759829"/>
            <a:ext cx="6348119" cy="4412950"/>
            <a:chOff x="6030996" y="1468503"/>
            <a:chExt cx="3010036" cy="20603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E6E6FE-05B2-DEE1-22F8-C3316EE4A528}"/>
                </a:ext>
              </a:extLst>
            </p:cNvPr>
            <p:cNvSpPr txBox="1"/>
            <p:nvPr/>
          </p:nvSpPr>
          <p:spPr>
            <a:xfrm>
              <a:off x="6134715" y="3322620"/>
              <a:ext cx="2804445" cy="206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Prior knowledge of DS variance</a:t>
              </a:r>
            </a:p>
          </p:txBody>
        </p:sp>
        <p:pic>
          <p:nvPicPr>
            <p:cNvPr id="15" name="Picture 14" descr="A diagram of a design space&#10;&#10;AI-generated content may be incorrect.">
              <a:extLst>
                <a:ext uri="{FF2B5EF4-FFF2-40B4-BE49-F238E27FC236}">
                  <a16:creationId xmlns:a16="http://schemas.microsoft.com/office/drawing/2014/main" id="{037E2088-408E-8844-2073-9EC835AE6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030996" y="1468503"/>
              <a:ext cx="3010036" cy="189225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5092A0-4AEA-454F-5864-733BD8913313}"/>
              </a:ext>
            </a:extLst>
          </p:cNvPr>
          <p:cNvGrpSpPr/>
          <p:nvPr/>
        </p:nvGrpSpPr>
        <p:grpSpPr>
          <a:xfrm>
            <a:off x="16438937" y="1885335"/>
            <a:ext cx="7012965" cy="4412950"/>
            <a:chOff x="8876636" y="1681317"/>
            <a:chExt cx="3098158" cy="19710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486BC7-39DC-7149-94F9-103D80545F8E}"/>
                </a:ext>
              </a:extLst>
            </p:cNvPr>
            <p:cNvSpPr txBox="1"/>
            <p:nvPr/>
          </p:nvSpPr>
          <p:spPr>
            <a:xfrm>
              <a:off x="9170349" y="3446122"/>
              <a:ext cx="2804445" cy="206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Generate </a:t>
              </a:r>
              <a:r>
                <a:rPr lang="en-US" sz="2400" i="1" dirty="0">
                  <a:latin typeface="Symbol" panose="05050102010706020507" pitchFamily="18" charset="2"/>
                </a:rPr>
                <a:t>s</a:t>
              </a:r>
              <a:r>
                <a:rPr lang="en-US" sz="2400" i="1" baseline="30000" dirty="0"/>
                <a:t>2</a:t>
              </a:r>
              <a:r>
                <a:rPr lang="en-US" sz="2400" dirty="0"/>
                <a:t> from prior knowledge</a:t>
              </a:r>
            </a:p>
          </p:txBody>
        </p:sp>
        <p:pic>
          <p:nvPicPr>
            <p:cNvPr id="18" name="Picture 17" descr="A diagram of a design space&#10;&#10;AI-generated content may be incorrect.">
              <a:extLst>
                <a:ext uri="{FF2B5EF4-FFF2-40B4-BE49-F238E27FC236}">
                  <a16:creationId xmlns:a16="http://schemas.microsoft.com/office/drawing/2014/main" id="{C2641598-5995-8082-51FF-4AD9F57C0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876636" y="1681317"/>
              <a:ext cx="3098158" cy="1712897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F1B31C3-0DB7-C93E-CE1C-B34993BE70C4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1134966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9FE1AA-1555-CB95-C50A-59F54B11AE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1"/>
            <a:ext cx="19594513" cy="8158772"/>
          </a:xfrm>
        </p:spPr>
        <p:txBody>
          <a:bodyPr/>
          <a:lstStyle/>
          <a:p>
            <a:r>
              <a:rPr lang="en-US" sz="4000" dirty="0"/>
              <a:t>This work was supported by Clemson University’s Virtual Prototyping of Autonomy Enabled Ground Systems (VIPR-GS) under Cooperative Agreement W56HZV-21-2-0001 with the US Army DEVCOM Ground Vehicle Systems Center (GVSC).</a:t>
            </a:r>
          </a:p>
          <a:p>
            <a:endParaRPr lang="en-US" sz="4000" dirty="0"/>
          </a:p>
          <a:p>
            <a:r>
              <a:rPr lang="en-US" sz="4000" dirty="0"/>
              <a:t>All opinions, conclusions and findings wherein are those of the authors and may not be those of the affiliated institutions.</a:t>
            </a:r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r>
              <a:rPr lang="en-US" sz="4000" b="1" dirty="0"/>
              <a:t>Thank you </a:t>
            </a:r>
            <a:r>
              <a:rPr lang="en-US" sz="4000" dirty="0"/>
              <a:t>to my colleagues in the CEDAR Lab at Clemson!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95096-F1CB-5F20-4F26-6E685CBCCA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F9EDCF-0665-8DC8-5CEC-686A6866F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9877" y="8125730"/>
            <a:ext cx="7325907" cy="41223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748033-0F95-DA16-53E0-98FC72C731CD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5066812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6DDBEF-B9A2-2F1E-D458-28F4C797C0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919535"/>
            <a:ext cx="19594513" cy="6857511"/>
          </a:xfrm>
        </p:spPr>
        <p:txBody>
          <a:bodyPr anchor="ctr"/>
          <a:lstStyle/>
          <a:p>
            <a:r>
              <a:rPr lang="en-US" dirty="0"/>
              <a:t>Next-gen ground vehicle systems must be both high performing and robust to failure modes</a:t>
            </a:r>
          </a:p>
          <a:p>
            <a:endParaRPr lang="en-US" dirty="0"/>
          </a:p>
          <a:p>
            <a:r>
              <a:rPr lang="en-US" dirty="0"/>
              <a:t>High-dimensional, mixed uncertainty models make understanding input-output relationship difficult</a:t>
            </a:r>
          </a:p>
          <a:p>
            <a:endParaRPr lang="en-US" dirty="0"/>
          </a:p>
          <a:p>
            <a:r>
              <a:rPr lang="en-US" dirty="0"/>
              <a:t>Construction of sets and categorization of solutions falling into these sets can be used for multi-objective tradespace exploration studies in systems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507BB-979C-8315-AB48-4CF6E3E5F3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E4B1B0-4ECA-09C3-1274-CE0ED7F402F0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271091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417B6D-CC2D-3929-F70B-6469CD1155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33413" indent="-1090613"/>
            <a:r>
              <a:rPr lang="en-US" sz="3600" kern="700" dirty="0">
                <a:ea typeface="Times New Roman" panose="02020603050405020304" pitchFamily="18" charset="0"/>
              </a:rPr>
              <a:t>[1] “DoD Instruction 5000.87: Operation of the Software Acquisition Pathway.” </a:t>
            </a:r>
          </a:p>
          <a:p>
            <a:pPr marL="633413" indent="-1090613"/>
            <a:r>
              <a:rPr lang="en-US" sz="3600" kern="700" dirty="0">
                <a:ea typeface="Times New Roman" panose="02020603050405020304" pitchFamily="18" charset="0"/>
              </a:rPr>
              <a:t>[2] D. Gorsich, R. Gerth, S. Bradley, and M. Letherwood, “An Overview of the Next-Generation NATO Reference Mobility Model (NG-NRMM) Cooperative Demonstration of Technology (CDT),” in </a:t>
            </a:r>
            <a:r>
              <a:rPr lang="en-US" sz="3600" i="1" kern="700" dirty="0">
                <a:ea typeface="Times New Roman" panose="02020603050405020304" pitchFamily="18" charset="0"/>
              </a:rPr>
              <a:t>NDIA Ground Vehicle Systems Engineering and Technology</a:t>
            </a:r>
            <a:r>
              <a:rPr lang="en-US" sz="3600" kern="700" dirty="0">
                <a:ea typeface="Times New Roman" panose="02020603050405020304" pitchFamily="18" charset="0"/>
              </a:rPr>
              <a:t>, Novi: NDIA, Aug. 2019, pp. 1–10.</a:t>
            </a:r>
          </a:p>
          <a:p>
            <a:pPr marL="633413" indent="-1090613"/>
            <a:r>
              <a:rPr lang="en-US" sz="3600" dirty="0"/>
              <a:t>[3] B. Kempinski and C. Murphy, “Technical Challenges of the U.S. Army’s Ground Combat Vehicle Program,” Congressional Budget Office, 2012–15, Nov. 2012.</a:t>
            </a:r>
          </a:p>
          <a:p>
            <a:pPr marL="633413" indent="-1090613"/>
            <a:r>
              <a:rPr lang="en-US" sz="3600" dirty="0"/>
              <a:t>[4] D. Padmanabhan, H. Agarwal, J. E. Renaud, and S. M. Batill, “A study using Monte Carlo Simulation for failure probability calculation in Reliability-Based Optimization,” </a:t>
            </a:r>
            <a:r>
              <a:rPr lang="en-US" sz="3600" i="1" dirty="0"/>
              <a:t>Optim. Eng.</a:t>
            </a:r>
            <a:r>
              <a:rPr lang="en-US" sz="3600" dirty="0"/>
              <a:t>, vol. 7, no. 3, pp. 297–316, Sept. 2006, doi: 10.1007/s11081-006-9973-8.</a:t>
            </a:r>
          </a:p>
          <a:p>
            <a:pPr marL="633413" indent="-1090613"/>
            <a:r>
              <a:rPr lang="en-US" sz="3600" dirty="0"/>
              <a:t>[5] R. Splechtna, M. Elshehaly, D. Gračanin, M. Ɖuras, K. Bühler, and K. Matković, “Interactive interaction plot: Supporting parameter space exploration in a design phase,” </a:t>
            </a:r>
            <a:r>
              <a:rPr lang="en-US" sz="3600" i="1" dirty="0"/>
              <a:t>Vis. Comput.</a:t>
            </a:r>
            <a:r>
              <a:rPr lang="en-US" sz="3600" dirty="0"/>
              <a:t>, vol. 31, no. 6–8, pp. 1055–1065, June 2015, doi: 10.1007/s00371-015-1095-x.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710B6-0270-9C83-8C98-9FEB33B11F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95A703-2D45-2974-BC96-188192DC4CA7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0160302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1532D3-9738-87D9-3B99-B34597FBC0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US Army Digital Thread</a:t>
            </a:r>
            <a:r>
              <a:rPr lang="en-US" baseline="30000" dirty="0"/>
              <a:t>1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MBSE adoption</a:t>
            </a:r>
            <a:r>
              <a:rPr lang="en-US" baseline="30000" dirty="0"/>
              <a:t>2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Next-Generation US Army ground vehicles</a:t>
            </a:r>
            <a:r>
              <a:rPr lang="en-US" baseline="30000" dirty="0"/>
              <a:t>3</a:t>
            </a:r>
            <a:r>
              <a:rPr lang="en-US" dirty="0"/>
              <a:t>:</a:t>
            </a:r>
          </a:p>
          <a:p>
            <a:pPr marL="1535113" lvl="2" indent="-685800">
              <a:buFont typeface="Arial" panose="020B0604020202020204" pitchFamily="34" charset="0"/>
              <a:buChar char="•"/>
            </a:pPr>
            <a:r>
              <a:rPr lang="en-US" dirty="0"/>
              <a:t>Advanced powertrain technology</a:t>
            </a:r>
          </a:p>
          <a:p>
            <a:pPr marL="1535113" lvl="2" indent="-685800">
              <a:buFont typeface="Arial" panose="020B0604020202020204" pitchFamily="34" charset="0"/>
              <a:buChar char="•"/>
            </a:pPr>
            <a:r>
              <a:rPr lang="en-US" dirty="0"/>
              <a:t>Off-road autonomy</a:t>
            </a:r>
          </a:p>
          <a:p>
            <a:pPr marL="1535113" lvl="2" indent="-685800">
              <a:buFont typeface="Arial" panose="020B0604020202020204" pitchFamily="34" charset="0"/>
              <a:buChar char="•"/>
            </a:pPr>
            <a:r>
              <a:rPr lang="en-US" dirty="0"/>
              <a:t>Human-Machine Integrated Formations (HMIF)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811B9-627A-7F28-4108-2051B5835B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EC207B-3389-2DF1-0197-D44A38E761EC}"/>
              </a:ext>
            </a:extLst>
          </p:cNvPr>
          <p:cNvGrpSpPr>
            <a:grpSpLocks noChangeAspect="1"/>
          </p:cNvGrpSpPr>
          <p:nvPr/>
        </p:nvGrpSpPr>
        <p:grpSpPr>
          <a:xfrm>
            <a:off x="6204857" y="7749319"/>
            <a:ext cx="12645257" cy="4187641"/>
            <a:chOff x="7727416" y="5553051"/>
            <a:chExt cx="4868622" cy="1612308"/>
          </a:xfrm>
        </p:grpSpPr>
        <p:pic>
          <p:nvPicPr>
            <p:cNvPr id="5" name="Picture 4" descr="A military vehicle with a black background&#10;&#10;AI-generated content may be incorrect.">
              <a:extLst>
                <a:ext uri="{FF2B5EF4-FFF2-40B4-BE49-F238E27FC236}">
                  <a16:creationId xmlns:a16="http://schemas.microsoft.com/office/drawing/2014/main" id="{D005A66D-4EA2-0398-27E8-9645AF243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57221" y="5553051"/>
              <a:ext cx="2338817" cy="1612308"/>
            </a:xfrm>
            <a:prstGeom prst="rect">
              <a:avLst/>
            </a:prstGeom>
          </p:spPr>
        </p:pic>
        <p:pic>
          <p:nvPicPr>
            <p:cNvPr id="6" name="Picture 5" descr="A military vehicle with a black background&#10;&#10;AI-generated content may be incorrect.">
              <a:extLst>
                <a:ext uri="{FF2B5EF4-FFF2-40B4-BE49-F238E27FC236}">
                  <a16:creationId xmlns:a16="http://schemas.microsoft.com/office/drawing/2014/main" id="{9FFBFE8D-1267-CF94-486C-DBD4BC4D7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27416" y="5631013"/>
              <a:ext cx="2529805" cy="1471535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893A16B-F1E7-1D07-1964-A23D68BE2399}"/>
              </a:ext>
            </a:extLst>
          </p:cNvPr>
          <p:cNvSpPr txBox="1"/>
          <p:nvPr/>
        </p:nvSpPr>
        <p:spPr>
          <a:xfrm>
            <a:off x="0" y="12068846"/>
            <a:ext cx="4016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/>
              <a:t>1. DoD Instruction, 2022</a:t>
            </a:r>
          </a:p>
          <a:p>
            <a:pPr algn="l"/>
            <a:r>
              <a:rPr lang="en-US" sz="1600" dirty="0"/>
              <a:t>2. Gorsich et al, 2019</a:t>
            </a:r>
          </a:p>
          <a:p>
            <a:pPr algn="l"/>
            <a:r>
              <a:rPr lang="en-US" sz="1600" dirty="0"/>
              <a:t>3. B. Kempinski and C. Murphy, 2012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F4989E-68ED-B6D2-FED3-BC0199331E63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71219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CCF16E-44C7-C0F2-6681-FCEDB1C0C4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1"/>
            <a:ext cx="19594513" cy="2581936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Need for high-performing systems AND robustness to inherent variance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Existing methods for evaluating performance loss due to variance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0386F-9472-64D8-A813-88F413D677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Robust Design 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01B16-C1E4-E945-346F-7FCF636A0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84" y="3727941"/>
            <a:ext cx="22323432" cy="86467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DADD5A-32F3-D4D2-9A9D-71EF611327EF}"/>
              </a:ext>
            </a:extLst>
          </p:cNvPr>
          <p:cNvSpPr txBox="1"/>
          <p:nvPr/>
        </p:nvSpPr>
        <p:spPr>
          <a:xfrm>
            <a:off x="0" y="12497767"/>
            <a:ext cx="7244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/>
              <a:t>4. D. Padmanabhan et al, 2006	5. R. Splechtna et al, 2015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75D7C3-E45F-A1D8-BD0E-3E330BF274BA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2</a:t>
            </a:r>
            <a:endParaRPr kumimoji="0" lang="en-US" sz="28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14767576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5CC2A-DB3C-FA88-DABA-81AAB18D9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D2655F4-45F7-4F50-4001-6471B1ED5E15}"/>
              </a:ext>
            </a:extLst>
          </p:cNvPr>
          <p:cNvSpPr/>
          <p:nvPr/>
        </p:nvSpPr>
        <p:spPr>
          <a:xfrm>
            <a:off x="13112258" y="2096085"/>
            <a:ext cx="10753029" cy="105020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11DC59-AEA6-572C-27E5-2B2750FDC923}"/>
              </a:ext>
            </a:extLst>
          </p:cNvPr>
          <p:cNvSpPr/>
          <p:nvPr/>
        </p:nvSpPr>
        <p:spPr>
          <a:xfrm>
            <a:off x="703379" y="2096086"/>
            <a:ext cx="11816862" cy="10502079"/>
          </a:xfrm>
          <a:prstGeom prst="rect">
            <a:avLst/>
          </a:prstGeom>
          <a:solidFill>
            <a:srgbClr val="F566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EA16D14-7A75-C68C-9C13-0279E4008F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5396" y="2479921"/>
            <a:ext cx="10943492" cy="3586772"/>
          </a:xfrm>
        </p:spPr>
        <p:txBody>
          <a:bodyPr/>
          <a:lstStyle/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Store and index all inputs and outputs</a:t>
            </a: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Use indices to find all 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y &lt; y</a:t>
            </a:r>
            <a:r>
              <a:rPr kumimoji="0" lang="en-US" sz="4000" b="0" i="1" u="none" strike="noStrike" kern="1200" cap="none" spc="0" normalizeH="0" baseline="-2500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threshold</a:t>
            </a: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ea typeface="+mn-ea"/>
              </a:rPr>
              <a:t>Find indices of all inputs that yield 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ea typeface="+mn-ea"/>
              </a:rPr>
              <a:t>y &lt; y</a:t>
            </a:r>
            <a:r>
              <a:rPr kumimoji="0" lang="en-US" sz="4000" b="0" i="1" u="none" strike="noStrike" kern="1200" cap="none" spc="0" normalizeH="0" baseline="-2500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ea typeface="+mn-ea"/>
              </a:rPr>
              <a:t>threshold</a:t>
            </a:r>
          </a:p>
          <a:p>
            <a:pPr marL="6858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ea typeface="+mn-ea"/>
              </a:rPr>
              <a:t>Construct Out-of-Threshold Set (OTS) for each input</a:t>
            </a:r>
            <a:endParaRPr kumimoji="0" lang="en-US" sz="4000" b="0" i="1" u="none" strike="noStrike" kern="1200" cap="none" spc="0" normalizeH="0" baseline="-2500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ea typeface="+mn-ea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FBE39-6B14-E728-376E-D20E28DEC4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Stochastic Robustness Evaluation and Categorization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FA89B1-F951-404A-0681-7E2FB2FFDA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820" y="5713831"/>
            <a:ext cx="7569760" cy="6884334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ADE6C4F-3946-F841-C243-2A34274161F4}"/>
              </a:ext>
            </a:extLst>
          </p:cNvPr>
          <p:cNvSpPr txBox="1">
            <a:spLocks/>
          </p:cNvSpPr>
          <p:nvPr/>
        </p:nvSpPr>
        <p:spPr>
          <a:xfrm>
            <a:off x="13678316" y="8300429"/>
            <a:ext cx="8991600" cy="38329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457200" indent="-457200" defTabSz="91440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5"/>
              <a:defRPr/>
            </a:pPr>
            <a:r>
              <a:rPr lang="en-US" sz="4000" kern="1200" dirty="0">
                <a:solidFill>
                  <a:srgbClr val="333333"/>
                </a:solidFill>
                <a:latin typeface="Trade Gothic Next" panose="020B0503040303020004" pitchFamily="34" charset="0"/>
                <a:ea typeface="+mn-ea"/>
                <a:cs typeface="+mn-cs"/>
              </a:rPr>
              <a:t>Construct probability interval around input PDF and OTS PDF</a:t>
            </a:r>
            <a:endParaRPr lang="en-US" sz="4000" i="1" kern="1200" baseline="-25000" dirty="0">
              <a:solidFill>
                <a:srgbClr val="333333"/>
              </a:solidFill>
              <a:latin typeface="Trade Gothic Next" panose="020B0503040303020004" pitchFamily="34" charset="0"/>
              <a:ea typeface="+mn-ea"/>
              <a:cs typeface="+mn-cs"/>
            </a:endParaRPr>
          </a:p>
          <a:p>
            <a:pPr marL="457200" indent="-457200" defTabSz="91440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5"/>
              <a:defRPr/>
            </a:pPr>
            <a:r>
              <a:rPr lang="en-US" sz="4000" kern="1200" dirty="0">
                <a:solidFill>
                  <a:srgbClr val="101010"/>
                </a:solidFill>
                <a:latin typeface="Trade Gothic Next" panose="020B0503040303020004" pitchFamily="34" charset="0"/>
                <a:ea typeface="+mn-ea"/>
                <a:cs typeface="Times New Roman" panose="02020603050405020304" pitchFamily="18" charset="0"/>
              </a:rPr>
              <a:t>Categorize each input space into four regions</a:t>
            </a:r>
          </a:p>
          <a:p>
            <a:pPr marL="457200" indent="-457200" defTabSz="91440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 startAt="5"/>
              <a:defRPr/>
            </a:pPr>
            <a:r>
              <a:rPr lang="en-US" sz="4000" kern="1200" dirty="0">
                <a:solidFill>
                  <a:srgbClr val="101010"/>
                </a:solidFill>
                <a:latin typeface="Trade Gothic Next" panose="020B0503040303020004" pitchFamily="34" charset="0"/>
                <a:ea typeface="+mn-ea"/>
                <a:cs typeface="Times New Roman" panose="02020603050405020304" pitchFamily="18" charset="0"/>
              </a:rPr>
              <a:t>Evaluate OTS probability of each region</a:t>
            </a:r>
            <a:endParaRPr lang="en-US" sz="4000" i="1" kern="1200" baseline="-25000" dirty="0">
              <a:solidFill>
                <a:srgbClr val="333333"/>
              </a:solidFill>
              <a:latin typeface="Trade Gothic Next" panose="020B0503040303020004" pitchFamily="34" charset="0"/>
              <a:ea typeface="+mn-ea"/>
              <a:cs typeface="Times New Roman" panose="02020603050405020304" pitchFamily="18" charset="0"/>
            </a:endParaRPr>
          </a:p>
          <a:p>
            <a:pPr hangingPunct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045BFC-1131-4EB9-0E6A-62AF38F23B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88105" y="2518809"/>
            <a:ext cx="10577182" cy="53588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8FCB89-7B53-4792-FB49-B0F9EFC2ACB0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3</a:t>
            </a:r>
            <a:endParaRPr kumimoji="0" lang="en-US" sz="28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665640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AC3F1A-1F42-6609-1658-F01DC00C4D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479920"/>
            <a:ext cx="8534400" cy="10004425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Input PDF categorized into 4 regions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Based on probability intervals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Quantify robustness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Construct objective functions using categorization and probabilities</a:t>
            </a:r>
          </a:p>
          <a:p>
            <a:pPr marL="228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kern="1200" dirty="0">
                <a:solidFill>
                  <a:srgbClr val="333333"/>
                </a:solidFill>
                <a:ea typeface="+mn-ea"/>
              </a:rPr>
              <a:t>Regions</a:t>
            </a:r>
          </a:p>
          <a:p>
            <a:pPr marL="581025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kern="1200" dirty="0">
                <a:solidFill>
                  <a:srgbClr val="333333"/>
                </a:solidFill>
                <a:ea typeface="+mn-ea"/>
              </a:rPr>
              <a:t>Region I: High prob. of point occurring, low prob. of failure</a:t>
            </a:r>
          </a:p>
          <a:p>
            <a:pPr marL="581025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kern="1200" dirty="0">
                <a:solidFill>
                  <a:srgbClr val="333333"/>
                </a:solidFill>
                <a:ea typeface="+mn-ea"/>
              </a:rPr>
              <a:t>Region II: </a:t>
            </a:r>
            <a:r>
              <a:rPr lang="en-US" sz="4000" kern="1200" dirty="0">
                <a:solidFill>
                  <a:srgbClr val="333333"/>
                </a:solidFill>
              </a:rPr>
              <a:t>High prob. of point occurring, high prob. of failure</a:t>
            </a:r>
          </a:p>
          <a:p>
            <a:pPr marL="581025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kern="1200" dirty="0">
                <a:solidFill>
                  <a:srgbClr val="333333"/>
                </a:solidFill>
              </a:rPr>
              <a:t>Region III: Low prob. of point occurring, high prob. of failure</a:t>
            </a:r>
          </a:p>
          <a:p>
            <a:pPr marL="581025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kern="1200" dirty="0">
                <a:solidFill>
                  <a:srgbClr val="333333"/>
                </a:solidFill>
              </a:rPr>
              <a:t>Region IV: Low prob. of point occurring, low prob. of failure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B4FA2-CD5A-CFAA-4A6E-99BF1E27EF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Categorization and Robustness Evaluation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E04C86-B8D4-ADE2-B6A1-34E7A6B6E7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27209" y="2703601"/>
            <a:ext cx="11129133" cy="5434267"/>
          </a:xfrm>
          <a:prstGeom prst="rect">
            <a:avLst/>
          </a:prstGeom>
          <a:noFill/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624386D-254B-B5A8-6E19-F97CEF3C8494}"/>
              </a:ext>
            </a:extLst>
          </p:cNvPr>
          <p:cNvGrpSpPr>
            <a:grpSpLocks noChangeAspect="1"/>
          </p:cNvGrpSpPr>
          <p:nvPr/>
        </p:nvGrpSpPr>
        <p:grpSpPr>
          <a:xfrm>
            <a:off x="13011770" y="8605806"/>
            <a:ext cx="10360012" cy="3878539"/>
            <a:chOff x="6708923" y="4764731"/>
            <a:chExt cx="4805456" cy="179904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7C9013E-B9B5-87FA-6854-B18F4493FAAD}"/>
                </a:ext>
              </a:extLst>
            </p:cNvPr>
            <p:cNvSpPr/>
            <p:nvPr/>
          </p:nvSpPr>
          <p:spPr>
            <a:xfrm>
              <a:off x="6708923" y="4764731"/>
              <a:ext cx="4805456" cy="1799047"/>
            </a:xfrm>
            <a:prstGeom prst="rect">
              <a:avLst/>
            </a:prstGeom>
            <a:solidFill>
              <a:srgbClr val="F56600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5669D2C-0124-E48C-A730-7674961B684B}"/>
                    </a:ext>
                  </a:extLst>
                </p:cNvPr>
                <p:cNvSpPr txBox="1"/>
                <p:nvPr/>
              </p:nvSpPr>
              <p:spPr>
                <a:xfrm>
                  <a:off x="7122786" y="4764731"/>
                  <a:ext cx="3977730" cy="101559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sz="3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01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sz="3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01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kumimoji="0" lang="en-US" sz="3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01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𝑟𝑜𝑏𝑢𝑠𝑡</m:t>
                            </m:r>
                          </m:sub>
                        </m:sSub>
                        <m:r>
                          <a:rPr kumimoji="0" lang="en-US" sz="36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0101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kumimoji="0" lang="en-US" sz="3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0101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0101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0" lang="en-US" sz="3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101010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0" lang="en-US" sz="3600" b="0" i="0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101010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kumimoji="0" lang="en-US" sz="3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101010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kumimoji="0" lang="en-US" sz="3600" b="0" i="0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101010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kumimoji="0" lang="en-US" sz="3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101010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</a:rPr>
                                          <m:t>𝑂𝑇𝑆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sSub>
                                  <m:sSubPr>
                                    <m:ctrlP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𝑀𝐶</m:t>
                                    </m:r>
                                  </m:sub>
                                </m:sSub>
                              </m:den>
                            </m:f>
                          </m:num>
                          <m:den>
                            <m:f>
                              <m:fPr>
                                <m:ctrlP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0101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0" lang="en-US" sz="36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0101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kumimoji="0" lang="en-US" sz="36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0101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0101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den>
                            </m:f>
                            <m:d>
                              <m:dPr>
                                <m:ctrlPr>
                                  <a:rPr kumimoji="0" lang="en-US" sz="36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0101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limLoc m:val="undOvr"/>
                                    <m:ctrlP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kumimoji="0" lang="en-US" sz="36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p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0" lang="en-US" sz="3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101010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  <m:r>
                                              <a:rPr kumimoji="0" lang="en-US" sz="3600" b="0" i="0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𝑂𝑇𝑆</m:t>
                                            </m:r>
                                          </m:sub>
                                          <m:sup>
                                            <m: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𝐼𝐼𝐼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</m:e>
                                </m:nary>
                                <m:r>
                                  <a:rPr kumimoji="0" lang="en-US" sz="3600" b="0" i="0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0101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nary>
                                  <m:naryPr>
                                    <m:chr m:val="∑"/>
                                    <m:limLoc m:val="undOvr"/>
                                    <m:ctrlP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kumimoji="0" lang="en-US" sz="36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=1</m:t>
                                    </m:r>
                                  </m:sub>
                                  <m:sup>
                                    <m:r>
                                      <a:rPr kumimoji="0" lang="en-US" sz="36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10101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p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kumimoji="0" lang="en-US" sz="36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srgbClr val="101010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kumimoji="0" lang="en-US" sz="3600" b="0" i="1" u="none" strike="noStrike" kern="1200" cap="none" spc="0" normalizeH="0" baseline="0" noProof="0" smtClean="0">
                                                <a:ln>
                                                  <a:noFill/>
                                                </a:ln>
                                                <a:solidFill>
                                                  <a:srgbClr val="101010"/>
                                                </a:solidFill>
                                                <a:effectLst/>
                                                <a:uLnTx/>
                                                <a:uFillTx/>
                                                <a:latin typeface="Cambria Math" panose="02040503050406030204" pitchFamily="18" charset="0"/>
                                              </a:rPr>
                                              <m:t>𝐼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</m:e>
                                </m:nary>
                              </m:e>
                            </m:d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1010"/>
                    </a:solidFill>
                    <a:effectLst/>
                    <a:uLnTx/>
                    <a:uFillTx/>
                    <a:latin typeface="Gill Sans MT" panose="020B0502020104020203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5669D2C-0124-E48C-A730-7674961B68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2786" y="4764731"/>
                  <a:ext cx="3977730" cy="10155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D89050-7B41-1223-EF93-A8D5AD4872F0}"/>
                </a:ext>
              </a:extLst>
            </p:cNvPr>
            <p:cNvSpPr txBox="1"/>
            <p:nvPr/>
          </p:nvSpPr>
          <p:spPr>
            <a:xfrm>
              <a:off x="6862953" y="5823566"/>
              <a:ext cx="4497396" cy="728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01010"/>
                  </a:solidFill>
                  <a:effectLst/>
                  <a:uLnTx/>
                  <a:uFillTx/>
                  <a:latin typeface="+mj-lt"/>
                </a:rPr>
                <a:t>Robustness objective function rewards OTS clustered far away from input PDF mode and small OTS size relative to input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CFAA334-139E-5659-5D86-50108B1217FB}"/>
              </a:ext>
            </a:extLst>
          </p:cNvPr>
          <p:cNvSpPr txBox="1"/>
          <p:nvPr/>
        </p:nvSpPr>
        <p:spPr>
          <a:xfrm>
            <a:off x="11559801" y="7612777"/>
            <a:ext cx="12824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Regions identified from OTS construction and probability intervals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D6E890-54BD-C650-886E-FCF2B94FE92C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4</a:t>
            </a:r>
            <a:endParaRPr kumimoji="0" lang="en-US" sz="28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7275800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28E1BB-484C-8E5C-36DC-D0714C3212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3267737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ade Gothic Next" panose="020B0503040303020004" pitchFamily="34" charset="0"/>
                <a:ea typeface="+mn-ea"/>
                <a:cs typeface="+mn-cs"/>
              </a:rPr>
              <a:t>Multiple physical phenomena can limit performance of systems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rade Gothic Next" panose="020B0503040303020004" pitchFamily="34" charset="0"/>
                <a:ea typeface="+mn-ea"/>
                <a:cs typeface="+mn-cs"/>
              </a:rPr>
              <a:t>Multi-failure mode (FM) models consider multiple limiting phenomena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B8765-FFF3-82DE-630A-02CA2CC0080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Multi Failure Mode Models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EBE480-872E-AB61-DEDF-056FDB5524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8053" y="5224131"/>
            <a:ext cx="12887894" cy="70811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003913-2240-22E7-A94D-C762758791E8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5</a:t>
            </a:r>
            <a:endParaRPr kumimoji="0" lang="en-US" sz="28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053669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1C6C4B-4662-6D08-72A4-78A063287B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1"/>
            <a:ext cx="9834283" cy="8198966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HMMWV ascending longitudinal grade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US Army TOP 02-2-610 gradeability testing scenario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Model with 3 FMs</a:t>
            </a:r>
          </a:p>
          <a:p>
            <a:pPr marL="1200150" marR="0" lvl="1" indent="-7429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Tip-over</a:t>
            </a:r>
          </a:p>
          <a:p>
            <a:pPr marL="1200150" marR="0" lvl="1" indent="-7429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Traction loss</a:t>
            </a:r>
          </a:p>
          <a:p>
            <a:pPr marL="1200150" marR="0" lvl="1" indent="-7429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Insufficient torque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12950-F9F5-E41E-08C3-7AC826BC54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Multi-FM Gradeability Model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2596926-AD13-700B-F000-88B2C84F7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856333"/>
              </p:ext>
            </p:extLst>
          </p:nvPr>
        </p:nvGraphicFramePr>
        <p:xfrm>
          <a:off x="2178423" y="8001000"/>
          <a:ext cx="9637060" cy="3710356"/>
        </p:xfrm>
        <a:graphic>
          <a:graphicData uri="http://schemas.openxmlformats.org/drawingml/2006/table">
            <a:tbl>
              <a:tblPr firstRow="1" firstCol="1" bandRow="1"/>
              <a:tblGrid>
                <a:gridCol w="4654708">
                  <a:extLst>
                    <a:ext uri="{9D8B030D-6E8A-4147-A177-3AD203B41FA5}">
                      <a16:colId xmlns:a16="http://schemas.microsoft.com/office/drawing/2014/main" val="378807262"/>
                    </a:ext>
                  </a:extLst>
                </a:gridCol>
                <a:gridCol w="2035422">
                  <a:extLst>
                    <a:ext uri="{9D8B030D-6E8A-4147-A177-3AD203B41FA5}">
                      <a16:colId xmlns:a16="http://schemas.microsoft.com/office/drawing/2014/main" val="3494916414"/>
                    </a:ext>
                  </a:extLst>
                </a:gridCol>
                <a:gridCol w="2946930">
                  <a:extLst>
                    <a:ext uri="{9D8B030D-6E8A-4147-A177-3AD203B41FA5}">
                      <a16:colId xmlns:a16="http://schemas.microsoft.com/office/drawing/2014/main" val="606238433"/>
                    </a:ext>
                  </a:extLst>
                </a:gridCol>
              </a:tblGrid>
              <a:tr h="1236784"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Design Variable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Mean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Standard Deviation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4395"/>
                  </a:ext>
                </a:extLst>
              </a:tr>
              <a:tr h="618393"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Vehicle Weight [N]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+mj-lt"/>
                        </a:rPr>
                        <a:t>60,000 N</a:t>
                      </a:r>
                      <a:endParaRPr lang="en-US" sz="3600" kern="10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+mj-lt"/>
                        </a:rPr>
                        <a:t>5,000 N</a:t>
                      </a:r>
                      <a:endParaRPr lang="en-US" sz="3600" kern="10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26761"/>
                  </a:ext>
                </a:extLst>
              </a:tr>
              <a:tr h="618393"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CG to R. Wheel Distance [m]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1.8 m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1 m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031055"/>
                  </a:ext>
                </a:extLst>
              </a:tr>
              <a:tr h="618393"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CG to F. Wheel Distance [m]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+mj-lt"/>
                        </a:rPr>
                        <a:t>1.5 m</a:t>
                      </a:r>
                      <a:endParaRPr lang="en-US" sz="3600" kern="10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0.5 m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7015177"/>
                  </a:ext>
                </a:extLst>
              </a:tr>
              <a:tr h="618393"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Peak Motor Torque [Nm]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515 Nm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1pPr>
                      <a:lvl2pPr marL="0" marR="0" indent="228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2pPr>
                      <a:lvl3pPr marL="0" marR="0" indent="457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3pPr>
                      <a:lvl4pPr marL="0" marR="0" indent="685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4pPr>
                      <a:lvl5pPr marL="0" marR="0" indent="9144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5pPr>
                      <a:lvl6pPr marL="0" marR="0" indent="11430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6pPr>
                      <a:lvl7pPr marL="0" marR="0" indent="13716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7pPr>
                      <a:lvl8pPr marL="0" marR="0" indent="16002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8pPr>
                      <a:lvl9pPr marL="0" marR="0" indent="1828800" algn="r" defTabSz="82550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b="0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Gill Sans MT" panose="020B0502020104020203"/>
                          <a:sym typeface="Inter Light"/>
                        </a:defRPr>
                      </a:lvl9pPr>
                    </a:lstStyle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800" kern="100" dirty="0">
                          <a:effectLst/>
                          <a:latin typeface="+mj-lt"/>
                        </a:rPr>
                        <a:t>150 Nm</a:t>
                      </a:r>
                      <a:endParaRPr lang="en-US" sz="3600" kern="1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E1A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585207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42977E0C-C8EF-BD72-E3A1-ECFB8EDF36AD}"/>
              </a:ext>
            </a:extLst>
          </p:cNvPr>
          <p:cNvGrpSpPr>
            <a:grpSpLocks noChangeAspect="1"/>
          </p:cNvGrpSpPr>
          <p:nvPr/>
        </p:nvGrpSpPr>
        <p:grpSpPr>
          <a:xfrm>
            <a:off x="15108702" y="1763014"/>
            <a:ext cx="6312681" cy="2090527"/>
            <a:chOff x="7727416" y="5553051"/>
            <a:chExt cx="4868622" cy="1612308"/>
          </a:xfrm>
        </p:grpSpPr>
        <p:pic>
          <p:nvPicPr>
            <p:cNvPr id="7" name="Picture 6" descr="A military vehicle with a black background&#10;&#10;AI-generated content may be incorrect.">
              <a:extLst>
                <a:ext uri="{FF2B5EF4-FFF2-40B4-BE49-F238E27FC236}">
                  <a16:creationId xmlns:a16="http://schemas.microsoft.com/office/drawing/2014/main" id="{3FEF5230-D3C0-689E-A1DB-A860E5AC5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57221" y="5553051"/>
              <a:ext cx="2338817" cy="1612308"/>
            </a:xfrm>
            <a:prstGeom prst="rect">
              <a:avLst/>
            </a:prstGeom>
          </p:spPr>
        </p:pic>
        <p:pic>
          <p:nvPicPr>
            <p:cNvPr id="8" name="Picture 7" descr="A military vehicle with a black background&#10;&#10;AI-generated content may be incorrect.">
              <a:extLst>
                <a:ext uri="{FF2B5EF4-FFF2-40B4-BE49-F238E27FC236}">
                  <a16:creationId xmlns:a16="http://schemas.microsoft.com/office/drawing/2014/main" id="{A9038DD6-E3E9-76EB-A866-2F20DFB7F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27416" y="5631013"/>
              <a:ext cx="2529805" cy="1471535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50BD765-7733-713F-4E4F-5C348CD17C0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65741" y="7689591"/>
            <a:ext cx="10366416" cy="4684978"/>
          </a:xfrm>
          <a:prstGeom prst="rect">
            <a:avLst/>
          </a:prstGeom>
          <a:noFill/>
        </p:spPr>
      </p:pic>
      <p:pic>
        <p:nvPicPr>
          <p:cNvPr id="10" name="Picture 9" descr="A military vehicle driving on a dirt road&#10;&#10;Description automatically generated">
            <a:extLst>
              <a:ext uri="{FF2B5EF4-FFF2-40B4-BE49-F238E27FC236}">
                <a16:creationId xmlns:a16="http://schemas.microsoft.com/office/drawing/2014/main" id="{1D1DE398-C490-D2B5-CA3B-98ACDFE968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46761" y="3973382"/>
            <a:ext cx="4587075" cy="30019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D29B6A70-171A-15EB-61A3-CD68ABE913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72883" y="3973382"/>
            <a:ext cx="4032727" cy="30019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70F70EC-F62F-9DC9-6DC0-143405BBDB36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7109337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C0F6D6-FDD4-2C6D-20B4-5E138DE4F1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3164742"/>
          </a:xfrm>
        </p:spPr>
        <p:txBody>
          <a:bodyPr/>
          <a:lstStyle/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SREC evaluates which inputs are impactful on a failure mode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Evaluates which failure modes are more likely to occur given input mean</a:t>
            </a:r>
          </a:p>
          <a:p>
            <a:pPr marL="1266825" lvl="1" indent="-5715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038225" algn="l"/>
              </a:tabLst>
              <a:defRPr/>
            </a:pPr>
            <a:r>
              <a:rPr lang="en-US" sz="3600" kern="1200" dirty="0">
                <a:solidFill>
                  <a:srgbClr val="333333"/>
                </a:solidFill>
                <a:ea typeface="+mn-ea"/>
              </a:rPr>
              <a:t>CG to rear wheel distance has strong impact on </a:t>
            </a:r>
            <a:r>
              <a:rPr lang="en-US" sz="3600" kern="1200" dirty="0" err="1">
                <a:solidFill>
                  <a:srgbClr val="333333"/>
                </a:solidFill>
                <a:ea typeface="+mn-ea"/>
              </a:rPr>
              <a:t>tipover</a:t>
            </a:r>
            <a:r>
              <a:rPr lang="en-US" sz="3600" kern="1200" dirty="0">
                <a:solidFill>
                  <a:srgbClr val="333333"/>
                </a:solidFill>
                <a:ea typeface="+mn-ea"/>
              </a:rPr>
              <a:t> failure, smaller impact on traction</a:t>
            </a:r>
          </a:p>
          <a:p>
            <a:pPr marL="581025" indent="-5715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038225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ea typeface="+mn-ea"/>
              </a:rPr>
              <a:t>Evaluates which inputs are impactful on a performance objective</a:t>
            </a:r>
          </a:p>
          <a:p>
            <a:pPr marL="1319213" indent="-5715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038225" algn="l"/>
              </a:tabLst>
              <a:defRPr/>
            </a:pPr>
            <a:r>
              <a:rPr lang="en-US" sz="3600" kern="1200" dirty="0">
                <a:solidFill>
                  <a:srgbClr val="333333"/>
                </a:solidFill>
                <a:ea typeface="+mn-ea"/>
              </a:rPr>
              <a:t>The selected nominal vehicle weight value corresponds to many failures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280B7-DB9C-7DA5-404C-E28936D4C9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Gradeability SREC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9E89BE-D17D-31AD-6E17-D240835B5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399" y="5644662"/>
            <a:ext cx="8961120" cy="67208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E8A305-90E4-F171-27C2-3B2C3FB65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9519" y="5644662"/>
            <a:ext cx="8961120" cy="67208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9FC6D8-C924-4294-8798-9D6563055798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2921040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0F54C5-6E21-56C7-351A-351B4239B5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546957"/>
          </a:xfrm>
        </p:spPr>
        <p:txBody>
          <a:bodyPr/>
          <a:lstStyle/>
          <a:p>
            <a:r>
              <a:rPr lang="en-US" dirty="0"/>
              <a:t>Probability tables for CG to rear wheel distance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70AAC-E597-AEF7-1CD7-906828C4E7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6000" dirty="0"/>
              <a:t>Gradeability SREC Results (</a:t>
            </a:r>
            <a:r>
              <a:rPr lang="en-US" sz="6000" dirty="0" err="1"/>
              <a:t>cont</a:t>
            </a:r>
            <a:r>
              <a:rPr lang="en-US" sz="6000" dirty="0"/>
              <a:t>)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FD4C811-7592-1887-829F-5DE5A84BEA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352944"/>
              </p:ext>
            </p:extLst>
          </p:nvPr>
        </p:nvGraphicFramePr>
        <p:xfrm>
          <a:off x="8360286" y="3826747"/>
          <a:ext cx="7135905" cy="3232162"/>
        </p:xfrm>
        <a:graphic>
          <a:graphicData uri="http://schemas.openxmlformats.org/drawingml/2006/table">
            <a:tbl>
              <a:tblPr firstRow="1" firstCol="1" bandRow="1"/>
              <a:tblGrid>
                <a:gridCol w="1926611">
                  <a:extLst>
                    <a:ext uri="{9D8B030D-6E8A-4147-A177-3AD203B41FA5}">
                      <a16:colId xmlns:a16="http://schemas.microsoft.com/office/drawing/2014/main" val="2118416586"/>
                    </a:ext>
                  </a:extLst>
                </a:gridCol>
                <a:gridCol w="1488370">
                  <a:extLst>
                    <a:ext uri="{9D8B030D-6E8A-4147-A177-3AD203B41FA5}">
                      <a16:colId xmlns:a16="http://schemas.microsoft.com/office/drawing/2014/main" val="4242935259"/>
                    </a:ext>
                  </a:extLst>
                </a:gridCol>
                <a:gridCol w="1493331">
                  <a:extLst>
                    <a:ext uri="{9D8B030D-6E8A-4147-A177-3AD203B41FA5}">
                      <a16:colId xmlns:a16="http://schemas.microsoft.com/office/drawing/2014/main" val="2414665700"/>
                    </a:ext>
                  </a:extLst>
                </a:gridCol>
                <a:gridCol w="2227593">
                  <a:extLst>
                    <a:ext uri="{9D8B030D-6E8A-4147-A177-3AD203B41FA5}">
                      <a16:colId xmlns:a16="http://schemas.microsoft.com/office/drawing/2014/main" val="3048111006"/>
                    </a:ext>
                  </a:extLst>
                </a:gridCol>
              </a:tblGrid>
              <a:tr h="4516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Reg. II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Reg. III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Reg. IV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524821"/>
                  </a:ext>
                </a:extLst>
              </a:tr>
              <a:tr h="9268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Input Proportion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95.0%</a:t>
                      </a:r>
                      <a:endParaRPr lang="en-US" sz="3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3.4%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1.6%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6079769"/>
                  </a:ext>
                </a:extLst>
              </a:tr>
              <a:tr h="9268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OTS Proportion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20.1%</a:t>
                      </a:r>
                      <a:endParaRPr lang="en-US" sz="3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1.8%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1.2%</a:t>
                      </a:r>
                      <a:endParaRPr lang="en-US" sz="3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328941"/>
                  </a:ext>
                </a:extLst>
              </a:tr>
              <a:tr h="9268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OT Likelihood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21.2%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53.8%</a:t>
                      </a:r>
                      <a:endParaRPr lang="en-US" sz="36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72.3%</a:t>
                      </a:r>
                      <a:endParaRPr lang="en-US" sz="36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54087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DFFD7CE-29AC-00F9-35FF-A8FFE8D48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059479"/>
              </p:ext>
            </p:extLst>
          </p:nvPr>
        </p:nvGraphicFramePr>
        <p:xfrm>
          <a:off x="8360286" y="8405736"/>
          <a:ext cx="7135904" cy="3232162"/>
        </p:xfrm>
        <a:graphic>
          <a:graphicData uri="http://schemas.openxmlformats.org/drawingml/2006/table">
            <a:tbl>
              <a:tblPr firstRow="1" firstCol="1" bandRow="1"/>
              <a:tblGrid>
                <a:gridCol w="1928845">
                  <a:extLst>
                    <a:ext uri="{9D8B030D-6E8A-4147-A177-3AD203B41FA5}">
                      <a16:colId xmlns:a16="http://schemas.microsoft.com/office/drawing/2014/main" val="785995103"/>
                    </a:ext>
                  </a:extLst>
                </a:gridCol>
                <a:gridCol w="1228501">
                  <a:extLst>
                    <a:ext uri="{9D8B030D-6E8A-4147-A177-3AD203B41FA5}">
                      <a16:colId xmlns:a16="http://schemas.microsoft.com/office/drawing/2014/main" val="2954201819"/>
                    </a:ext>
                  </a:extLst>
                </a:gridCol>
                <a:gridCol w="1326186">
                  <a:extLst>
                    <a:ext uri="{9D8B030D-6E8A-4147-A177-3AD203B41FA5}">
                      <a16:colId xmlns:a16="http://schemas.microsoft.com/office/drawing/2014/main" val="1772550167"/>
                    </a:ext>
                  </a:extLst>
                </a:gridCol>
                <a:gridCol w="1326186">
                  <a:extLst>
                    <a:ext uri="{9D8B030D-6E8A-4147-A177-3AD203B41FA5}">
                      <a16:colId xmlns:a16="http://schemas.microsoft.com/office/drawing/2014/main" val="3516479037"/>
                    </a:ext>
                  </a:extLst>
                </a:gridCol>
                <a:gridCol w="1326186">
                  <a:extLst>
                    <a:ext uri="{9D8B030D-6E8A-4147-A177-3AD203B41FA5}">
                      <a16:colId xmlns:a16="http://schemas.microsoft.com/office/drawing/2014/main" val="3453025548"/>
                    </a:ext>
                  </a:extLst>
                </a:gridCol>
              </a:tblGrid>
              <a:tr h="4516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Reg. I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Reg. II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Reg. III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Reg. IV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0739347"/>
                  </a:ext>
                </a:extLst>
              </a:tr>
              <a:tr h="9268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Input Proportion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88.2%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6.8%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2.5%</a:t>
                      </a:r>
                      <a:endParaRPr lang="en-US" sz="2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0494829"/>
                  </a:ext>
                </a:extLst>
              </a:tr>
              <a:tr h="9268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OTS Proportion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179052"/>
                  </a:ext>
                </a:extLst>
              </a:tr>
              <a:tr h="9268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OT Likelihood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0.1%</a:t>
                      </a:r>
                      <a:endParaRPr lang="en-US" sz="2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8.4%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59.4%</a:t>
                      </a:r>
                      <a:endParaRPr lang="en-US" sz="28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1.6%</a:t>
                      </a:r>
                      <a:endParaRPr lang="en-US" sz="28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217951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506315F1-948D-FC38-2CAC-BE605FF11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0286" y="11637898"/>
            <a:ext cx="713590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20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Probability table for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tip-over failures </a:t>
            </a:r>
            <a:r>
              <a:rPr lang="en-US" altLang="en-US" sz="2800" dirty="0"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for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CG to rear wheel distance input.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77BBC5FB-330F-5DD9-EFA9-AD9E483F9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0286" y="7058909"/>
            <a:ext cx="713590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2075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Probability table for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all gradeability failure modes </a:t>
            </a:r>
            <a:r>
              <a:rPr lang="en-US" altLang="en-US" sz="2800" dirty="0"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for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CG to rear wheel distance input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0D7473-585C-C112-90F4-6E3164840D3C}"/>
              </a:ext>
            </a:extLst>
          </p:cNvPr>
          <p:cNvSpPr txBox="1"/>
          <p:nvPr/>
        </p:nvSpPr>
        <p:spPr>
          <a:xfrm>
            <a:off x="0" y="13114002"/>
            <a:ext cx="756138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837628605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901D843-9528-41AB-A51F-2911F7E3A30C}"/>
</file>

<file path=customXml/itemProps2.xml><?xml version="1.0" encoding="utf-8"?>
<ds:datastoreItem xmlns:ds="http://schemas.openxmlformats.org/officeDocument/2006/customXml" ds:itemID="{5E841B79-1151-4C90-96D6-36FE264F4AE7}"/>
</file>

<file path=customXml/itemProps3.xml><?xml version="1.0" encoding="utf-8"?>
<ds:datastoreItem xmlns:ds="http://schemas.openxmlformats.org/officeDocument/2006/customXml" ds:itemID="{58277DFF-2E2F-4D74-9549-FFBB6A4F4077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1841</TotalTime>
  <Words>1220</Words>
  <Application>Microsoft Office PowerPoint</Application>
  <PresentationFormat>Custom</PresentationFormat>
  <Paragraphs>182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Cambria Math</vt:lpstr>
      <vt:lpstr>Gill Sans MT</vt:lpstr>
      <vt:lpstr>Helvetica Light</vt:lpstr>
      <vt:lpstr>Helvetica Neue</vt:lpstr>
      <vt:lpstr>Symbol</vt:lpstr>
      <vt:lpstr>Trade Gothic Next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336</cp:revision>
  <dcterms:modified xsi:type="dcterms:W3CDTF">2026-08-08T00:14:13Z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